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9"/>
  </p:notesMasterIdLst>
  <p:handoutMasterIdLst>
    <p:handoutMasterId r:id="rId10"/>
  </p:handoutMasterIdLst>
  <p:sldIdLst>
    <p:sldId id="259" r:id="rId3"/>
    <p:sldId id="262" r:id="rId4"/>
    <p:sldId id="281" r:id="rId5"/>
    <p:sldId id="283" r:id="rId6"/>
    <p:sldId id="284" r:id="rId7"/>
    <p:sldId id="28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705"/>
  </p:normalViewPr>
  <p:slideViewPr>
    <p:cSldViewPr snapToGrid="0" snapToObjects="1">
      <p:cViewPr varScale="1">
        <p:scale>
          <a:sx n="83" d="100"/>
          <a:sy n="83" d="100"/>
        </p:scale>
        <p:origin x="23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maguchi\Documents\2017-1_COC%20p.7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tint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1'!$P$6:$T$6</c:f>
            </c:numRef>
          </c:val>
          <c:extLst>
            <c:ext xmlns:c16="http://schemas.microsoft.com/office/drawing/2014/chart" uri="{C3380CC4-5D6E-409C-BE32-E72D297353CC}">
              <c16:uniqueId val="{00000000-D7B2-40C5-9E4C-E43AE80AFF06}"/>
            </c:ext>
          </c:extLst>
        </c:ser>
        <c:ser>
          <c:idx val="1"/>
          <c:order val="1"/>
          <c:spPr>
            <a:solidFill>
              <a:schemeClr val="accent1">
                <a:tint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1'!$P$7:$T$7</c:f>
            </c:numRef>
          </c:val>
          <c:extLst>
            <c:ext xmlns:c16="http://schemas.microsoft.com/office/drawing/2014/chart" uri="{C3380CC4-5D6E-409C-BE32-E72D297353CC}">
              <c16:uniqueId val="{00000001-D7B2-40C5-9E4C-E43AE80AFF06}"/>
            </c:ext>
          </c:extLst>
        </c:ser>
        <c:ser>
          <c:idx val="2"/>
          <c:order val="2"/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1'!$P$8:$T$8</c:f>
            </c:numRef>
          </c:val>
          <c:extLst>
            <c:ext xmlns:c16="http://schemas.microsoft.com/office/drawing/2014/chart" uri="{C3380CC4-5D6E-409C-BE32-E72D297353CC}">
              <c16:uniqueId val="{00000002-D7B2-40C5-9E4C-E43AE80AFF06}"/>
            </c:ext>
          </c:extLst>
        </c:ser>
        <c:ser>
          <c:idx val="3"/>
          <c:order val="3"/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1'!$P$9:$T$9</c:f>
            </c:numRef>
          </c:val>
          <c:extLst>
            <c:ext xmlns:c16="http://schemas.microsoft.com/office/drawing/2014/chart" uri="{C3380CC4-5D6E-409C-BE32-E72D297353CC}">
              <c16:uniqueId val="{00000003-D7B2-40C5-9E4C-E43AE80AFF06}"/>
            </c:ext>
          </c:extLst>
        </c:ser>
        <c:ser>
          <c:idx val="4"/>
          <c:order val="4"/>
          <c:spPr>
            <a:solidFill>
              <a:schemeClr val="accent1">
                <a:tint val="5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1'!$P$10:$T$10</c:f>
            </c:numRef>
          </c:val>
          <c:extLst>
            <c:ext xmlns:c16="http://schemas.microsoft.com/office/drawing/2014/chart" uri="{C3380CC4-5D6E-409C-BE32-E72D297353CC}">
              <c16:uniqueId val="{00000004-D7B2-40C5-9E4C-E43AE80AFF06}"/>
            </c:ext>
          </c:extLst>
        </c:ser>
        <c:ser>
          <c:idx val="5"/>
          <c:order val="5"/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1'!$P$11:$T$11</c:f>
            </c:numRef>
          </c:val>
          <c:extLst>
            <c:ext xmlns:c16="http://schemas.microsoft.com/office/drawing/2014/chart" uri="{C3380CC4-5D6E-409C-BE32-E72D297353CC}">
              <c16:uniqueId val="{00000005-D7B2-40C5-9E4C-E43AE80AFF06}"/>
            </c:ext>
          </c:extLst>
        </c:ser>
        <c:ser>
          <c:idx val="6"/>
          <c:order val="6"/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1'!$P$12:$T$12</c:f>
            </c:numRef>
          </c:val>
          <c:extLst>
            <c:ext xmlns:c16="http://schemas.microsoft.com/office/drawing/2014/chart" uri="{C3380CC4-5D6E-409C-BE32-E72D297353CC}">
              <c16:uniqueId val="{00000006-D7B2-40C5-9E4C-E43AE80AFF06}"/>
            </c:ext>
          </c:extLst>
        </c:ser>
        <c:ser>
          <c:idx val="7"/>
          <c:order val="7"/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1'!$P$13:$T$13</c:f>
            </c:numRef>
          </c:val>
          <c:extLst>
            <c:ext xmlns:c16="http://schemas.microsoft.com/office/drawing/2014/chart" uri="{C3380CC4-5D6E-409C-BE32-E72D297353CC}">
              <c16:uniqueId val="{00000007-D7B2-40C5-9E4C-E43AE80AFF06}"/>
            </c:ext>
          </c:extLst>
        </c:ser>
        <c:ser>
          <c:idx val="8"/>
          <c:order val="8"/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1'!$P$14:$T$14</c:f>
            </c:numRef>
          </c:val>
          <c:extLst>
            <c:ext xmlns:c16="http://schemas.microsoft.com/office/drawing/2014/chart" uri="{C3380CC4-5D6E-409C-BE32-E72D297353CC}">
              <c16:uniqueId val="{00000008-D7B2-40C5-9E4C-E43AE80AFF06}"/>
            </c:ext>
          </c:extLst>
        </c:ser>
        <c:ser>
          <c:idx val="9"/>
          <c:order val="9"/>
          <c:spPr>
            <a:solidFill>
              <a:schemeClr val="accent1">
                <a:tint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1'!$P$15:$T$15</c:f>
            </c:numRef>
          </c:val>
          <c:extLst>
            <c:ext xmlns:c16="http://schemas.microsoft.com/office/drawing/2014/chart" uri="{C3380CC4-5D6E-409C-BE32-E72D297353CC}">
              <c16:uniqueId val="{00000009-D7B2-40C5-9E4C-E43AE80AFF06}"/>
            </c:ext>
          </c:extLst>
        </c:ser>
        <c:ser>
          <c:idx val="10"/>
          <c:order val="10"/>
          <c:spPr>
            <a:solidFill>
              <a:schemeClr val="accent1">
                <a:tint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1'!$P$16:$T$16</c:f>
            </c:numRef>
          </c:val>
          <c:extLst>
            <c:ext xmlns:c16="http://schemas.microsoft.com/office/drawing/2014/chart" uri="{C3380CC4-5D6E-409C-BE32-E72D297353CC}">
              <c16:uniqueId val="{0000000A-D7B2-40C5-9E4C-E43AE80AFF06}"/>
            </c:ext>
          </c:extLst>
        </c:ser>
        <c:ser>
          <c:idx val="11"/>
          <c:order val="11"/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1'!$P$17:$T$17</c:f>
            </c:numRef>
          </c:val>
          <c:extLst>
            <c:ext xmlns:c16="http://schemas.microsoft.com/office/drawing/2014/chart" uri="{C3380CC4-5D6E-409C-BE32-E72D297353CC}">
              <c16:uniqueId val="{0000000B-D7B2-40C5-9E4C-E43AE80AFF06}"/>
            </c:ext>
          </c:extLst>
        </c:ser>
        <c:ser>
          <c:idx val="12"/>
          <c:order val="12"/>
          <c:spPr>
            <a:solidFill>
              <a:schemeClr val="accent1">
                <a:tint val="9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1'!$P$18:$T$18</c:f>
            </c:numRef>
          </c:val>
          <c:extLst>
            <c:ext xmlns:c16="http://schemas.microsoft.com/office/drawing/2014/chart" uri="{C3380CC4-5D6E-409C-BE32-E72D297353CC}">
              <c16:uniqueId val="{0000000C-D7B2-40C5-9E4C-E43AE80AFF06}"/>
            </c:ext>
          </c:extLst>
        </c:ser>
        <c:ser>
          <c:idx val="13"/>
          <c:order val="13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1'!$P$19:$T$19</c:f>
            </c:numRef>
          </c:val>
          <c:extLst>
            <c:ext xmlns:c16="http://schemas.microsoft.com/office/drawing/2014/chart" uri="{C3380CC4-5D6E-409C-BE32-E72D297353CC}">
              <c16:uniqueId val="{0000000D-D7B2-40C5-9E4C-E43AE80AFF06}"/>
            </c:ext>
          </c:extLst>
        </c:ser>
        <c:ser>
          <c:idx val="14"/>
          <c:order val="14"/>
          <c:spPr>
            <a:solidFill>
              <a:schemeClr val="accent1">
                <a:shade val="9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1'!$P$20:$T$20</c:f>
            </c:numRef>
          </c:val>
          <c:extLst>
            <c:ext xmlns:c16="http://schemas.microsoft.com/office/drawing/2014/chart" uri="{C3380CC4-5D6E-409C-BE32-E72D297353CC}">
              <c16:uniqueId val="{0000000E-D7B2-40C5-9E4C-E43AE80AFF06}"/>
            </c:ext>
          </c:extLst>
        </c:ser>
        <c:ser>
          <c:idx val="15"/>
          <c:order val="15"/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1'!$P$21:$T$21</c:f>
            </c:numRef>
          </c:val>
          <c:extLst>
            <c:ext xmlns:c16="http://schemas.microsoft.com/office/drawing/2014/chart" uri="{C3380CC4-5D6E-409C-BE32-E72D297353CC}">
              <c16:uniqueId val="{0000000F-D7B2-40C5-9E4C-E43AE80AFF06}"/>
            </c:ext>
          </c:extLst>
        </c:ser>
        <c:ser>
          <c:idx val="16"/>
          <c:order val="16"/>
          <c:spPr>
            <a:solidFill>
              <a:schemeClr val="accent1">
                <a:shade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1'!$P$22:$T$22</c:f>
            </c:numRef>
          </c:val>
          <c:extLst>
            <c:ext xmlns:c16="http://schemas.microsoft.com/office/drawing/2014/chart" uri="{C3380CC4-5D6E-409C-BE32-E72D297353CC}">
              <c16:uniqueId val="{00000010-D7B2-40C5-9E4C-E43AE80AFF06}"/>
            </c:ext>
          </c:extLst>
        </c:ser>
        <c:ser>
          <c:idx val="17"/>
          <c:order val="17"/>
          <c:spPr>
            <a:solidFill>
              <a:schemeClr val="accent1">
                <a:shade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1'!$P$23:$T$23</c:f>
            </c:numRef>
          </c:val>
          <c:extLst>
            <c:ext xmlns:c16="http://schemas.microsoft.com/office/drawing/2014/chart" uri="{C3380CC4-5D6E-409C-BE32-E72D297353CC}">
              <c16:uniqueId val="{00000011-D7B2-40C5-9E4C-E43AE80AFF06}"/>
            </c:ext>
          </c:extLst>
        </c:ser>
        <c:ser>
          <c:idx val="18"/>
          <c:order val="18"/>
          <c:spPr>
            <a:solidFill>
              <a:schemeClr val="accent1">
                <a:shade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1'!$P$24:$T$24</c:f>
            </c:numRef>
          </c:val>
          <c:extLst>
            <c:ext xmlns:c16="http://schemas.microsoft.com/office/drawing/2014/chart" uri="{C3380CC4-5D6E-409C-BE32-E72D297353CC}">
              <c16:uniqueId val="{00000012-D7B2-40C5-9E4C-E43AE80AFF06}"/>
            </c:ext>
          </c:extLst>
        </c:ser>
        <c:ser>
          <c:idx val="19"/>
          <c:order val="19"/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1'!$P$25:$T$25</c:f>
            </c:numRef>
          </c:val>
          <c:extLst>
            <c:ext xmlns:c16="http://schemas.microsoft.com/office/drawing/2014/chart" uri="{C3380CC4-5D6E-409C-BE32-E72D297353CC}">
              <c16:uniqueId val="{00000013-D7B2-40C5-9E4C-E43AE80AFF06}"/>
            </c:ext>
          </c:extLst>
        </c:ser>
        <c:ser>
          <c:idx val="20"/>
          <c:order val="20"/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1'!$P$26:$T$26</c:f>
            </c:numRef>
          </c:val>
          <c:extLst>
            <c:ext xmlns:c16="http://schemas.microsoft.com/office/drawing/2014/chart" uri="{C3380CC4-5D6E-409C-BE32-E72D297353CC}">
              <c16:uniqueId val="{00000014-D7B2-40C5-9E4C-E43AE80AFF06}"/>
            </c:ext>
          </c:extLst>
        </c:ser>
        <c:ser>
          <c:idx val="21"/>
          <c:order val="21"/>
          <c:spPr>
            <a:solidFill>
              <a:schemeClr val="accent1">
                <a:shade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1'!$P$27:$T$27</c:f>
            </c:numRef>
          </c:val>
          <c:extLst>
            <c:ext xmlns:c16="http://schemas.microsoft.com/office/drawing/2014/chart" uri="{C3380CC4-5D6E-409C-BE32-E72D297353CC}">
              <c16:uniqueId val="{00000015-D7B2-40C5-9E4C-E43AE80AFF06}"/>
            </c:ext>
          </c:extLst>
        </c:ser>
        <c:ser>
          <c:idx val="22"/>
          <c:order val="22"/>
          <c:spPr>
            <a:solidFill>
              <a:schemeClr val="accent1">
                <a:shade val="5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1'!$P$28:$T$28</c:f>
            </c:numRef>
          </c:val>
          <c:extLst>
            <c:ext xmlns:c16="http://schemas.microsoft.com/office/drawing/2014/chart" uri="{C3380CC4-5D6E-409C-BE32-E72D297353CC}">
              <c16:uniqueId val="{00000016-D7B2-40C5-9E4C-E43AE80AFF06}"/>
            </c:ext>
          </c:extLst>
        </c:ser>
        <c:ser>
          <c:idx val="23"/>
          <c:order val="23"/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1'!$P$29:$T$29</c:f>
            </c:numRef>
          </c:val>
          <c:extLst>
            <c:ext xmlns:c16="http://schemas.microsoft.com/office/drawing/2014/chart" uri="{C3380CC4-5D6E-409C-BE32-E72D297353CC}">
              <c16:uniqueId val="{00000017-D7B2-40C5-9E4C-E43AE80AFF06}"/>
            </c:ext>
          </c:extLst>
        </c:ser>
        <c:ser>
          <c:idx val="24"/>
          <c:order val="24"/>
          <c:spPr>
            <a:solidFill>
              <a:schemeClr val="accent1">
                <a:shade val="4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1'!$P$30:$T$30</c:f>
            </c:numRef>
          </c:val>
          <c:extLst>
            <c:ext xmlns:c16="http://schemas.microsoft.com/office/drawing/2014/chart" uri="{C3380CC4-5D6E-409C-BE32-E72D297353CC}">
              <c16:uniqueId val="{00000018-D7B2-40C5-9E4C-E43AE80AFF06}"/>
            </c:ext>
          </c:extLst>
        </c:ser>
        <c:ser>
          <c:idx val="25"/>
          <c:order val="25"/>
          <c:spPr>
            <a:solidFill>
              <a:schemeClr val="accent1">
                <a:shade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1'!$P$31:$T$31</c:f>
            </c:numRef>
          </c:val>
          <c:extLst>
            <c:ext xmlns:c16="http://schemas.microsoft.com/office/drawing/2014/chart" uri="{C3380CC4-5D6E-409C-BE32-E72D297353CC}">
              <c16:uniqueId val="{00000019-D7B2-40C5-9E4C-E43AE80AFF06}"/>
            </c:ext>
          </c:extLst>
        </c:ser>
        <c:ser>
          <c:idx val="26"/>
          <c:order val="26"/>
          <c:spPr>
            <a:solidFill>
              <a:schemeClr val="accent1">
                <a:shade val="35000"/>
              </a:schemeClr>
            </a:solidFill>
            <a:ln>
              <a:noFill/>
            </a:ln>
            <a:effectLst/>
          </c:spPr>
          <c:invertIfNegative val="0"/>
          <c:cat>
            <c:numRef>
              <c:f>'Table 1'!$P$5:$T$5</c:f>
              <c:numCache>
                <c:formatCode>0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'Table 1'!$P$32:$U$32</c:f>
              <c:numCache>
                <c:formatCode>0</c:formatCode>
                <c:ptCount val="6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20</c:v>
                </c:pt>
                <c:pt idx="4">
                  <c:v>20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7B2-40C5-9E4C-E43AE80AF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597232"/>
        <c:axId val="631595264"/>
      </c:barChart>
      <c:catAx>
        <c:axId val="631597232"/>
        <c:scaling>
          <c:orientation val="minMax"/>
        </c:scaling>
        <c:delete val="0"/>
        <c:axPos val="b"/>
        <c:numFmt formatCode="0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1595264"/>
        <c:crosses val="autoZero"/>
        <c:auto val="1"/>
        <c:lblAlgn val="ctr"/>
        <c:lblOffset val="100"/>
        <c:noMultiLvlLbl val="0"/>
      </c:catAx>
      <c:valAx>
        <c:axId val="63159526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159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0727-9859-AF47-972B-097CE628852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3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0727-9859-AF47-972B-097CE628852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25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0727-9859-AF47-972B-097CE628852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3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084A-F596-4DF0-AE58-234A2903A2CA}" type="datetimeFigureOut">
              <a:rPr lang="en-US" smtClean="0"/>
              <a:t>7/28/2017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Sendai Chapter Aug. 2016 – July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35" y="1915685"/>
            <a:ext cx="11425473" cy="22683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b="1" dirty="0" smtClean="0">
                <a:solidFill>
                  <a:srgbClr val="FF0000"/>
                </a:solidFill>
              </a:rPr>
              <a:t>Officers</a:t>
            </a:r>
          </a:p>
          <a:p>
            <a:r>
              <a:rPr lang="en-US" sz="3800" dirty="0" smtClean="0"/>
              <a:t>Chair- 		Masahiro Yamaguchi 	Tohoku University</a:t>
            </a:r>
          </a:p>
          <a:p>
            <a:r>
              <a:rPr lang="en-US" sz="3800" dirty="0" smtClean="0"/>
              <a:t>Vice Chair- 	Ken </a:t>
            </a:r>
            <a:r>
              <a:rPr lang="en-US" sz="3800" dirty="0" err="1" smtClean="0"/>
              <a:t>Kawamata</a:t>
            </a:r>
            <a:r>
              <a:rPr lang="en-US" sz="3800" dirty="0"/>
              <a:t>	</a:t>
            </a:r>
            <a:r>
              <a:rPr lang="en-US" sz="3800" dirty="0" smtClean="0"/>
              <a:t>		Tohoku </a:t>
            </a:r>
            <a:r>
              <a:rPr lang="en-US" sz="3800" dirty="0" err="1" smtClean="0"/>
              <a:t>Gakuin</a:t>
            </a:r>
            <a:r>
              <a:rPr lang="en-US" sz="3800" dirty="0" smtClean="0"/>
              <a:t> University</a:t>
            </a:r>
            <a:endParaRPr lang="en-US" sz="3800" dirty="0" smtClean="0"/>
          </a:p>
          <a:p>
            <a:r>
              <a:rPr lang="en-US" sz="3800" dirty="0" smtClean="0"/>
              <a:t>Secretary- </a:t>
            </a:r>
            <a:r>
              <a:rPr lang="en-US" sz="3800" dirty="0" smtClean="0"/>
              <a:t>	</a:t>
            </a:r>
            <a:r>
              <a:rPr lang="en-US" sz="3800" dirty="0" err="1" smtClean="0"/>
              <a:t>Teruo</a:t>
            </a:r>
            <a:r>
              <a:rPr lang="en-US" sz="3800" dirty="0" smtClean="0"/>
              <a:t> </a:t>
            </a:r>
            <a:r>
              <a:rPr lang="en-US" sz="3800" dirty="0" err="1" smtClean="0"/>
              <a:t>Tobana</a:t>
            </a:r>
            <a:r>
              <a:rPr lang="en-US" sz="3800" dirty="0" smtClean="0"/>
              <a:t>			Akita Prefectural University</a:t>
            </a:r>
          </a:p>
          <a:p>
            <a:r>
              <a:rPr lang="en-US" sz="3800" dirty="0" smtClean="0"/>
              <a:t>Treasurer- 	Yu-</a:t>
            </a:r>
            <a:r>
              <a:rPr lang="en-US" sz="3800" dirty="0" err="1" smtClean="0"/>
              <a:t>Ichi</a:t>
            </a:r>
            <a:r>
              <a:rPr lang="en-US" sz="3800" dirty="0" smtClean="0"/>
              <a:t> Hayashi		Tohoku </a:t>
            </a:r>
            <a:r>
              <a:rPr lang="en-US" sz="3800" dirty="0" err="1" smtClean="0"/>
              <a:t>Gakuin</a:t>
            </a:r>
            <a:r>
              <a:rPr lang="en-US" sz="3800" dirty="0" smtClean="0"/>
              <a:t> University (-March 2017)</a:t>
            </a:r>
            <a:br>
              <a:rPr lang="en-US" sz="3800" dirty="0" smtClean="0"/>
            </a:br>
            <a:r>
              <a:rPr lang="en-US" sz="3800" dirty="0" smtClean="0"/>
              <a:t>				</a:t>
            </a:r>
            <a:r>
              <a:rPr lang="en-US" sz="3800" dirty="0" err="1" smtClean="0"/>
              <a:t>Shinobu</a:t>
            </a:r>
            <a:r>
              <a:rPr lang="en-US" sz="3800" dirty="0" smtClean="0"/>
              <a:t> </a:t>
            </a:r>
            <a:r>
              <a:rPr lang="en-US" sz="3800" dirty="0" err="1" smtClean="0"/>
              <a:t>Ishigami</a:t>
            </a:r>
            <a:r>
              <a:rPr lang="en-US" sz="3800" dirty="0" smtClean="0"/>
              <a:t> 		Tohoku </a:t>
            </a:r>
            <a:r>
              <a:rPr lang="en-US" sz="3800" dirty="0" err="1" smtClean="0"/>
              <a:t>Gakuin</a:t>
            </a:r>
            <a:r>
              <a:rPr lang="en-US" sz="3800" dirty="0" smtClean="0"/>
              <a:t> University</a:t>
            </a:r>
            <a:r>
              <a:rPr lang="en-US" sz="3800" dirty="0" smtClean="0"/>
              <a:t>	</a:t>
            </a:r>
            <a:r>
              <a:rPr lang="en-US" sz="3800" dirty="0" smtClean="0"/>
              <a:t>(April 2017-)</a:t>
            </a:r>
            <a:endParaRPr lang="en-US" sz="3800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74636"/>
              </p:ext>
            </p:extLst>
          </p:nvPr>
        </p:nvGraphicFramePr>
        <p:xfrm>
          <a:off x="4258039" y="4391524"/>
          <a:ext cx="6760942" cy="2412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正方形/長方形 5"/>
          <p:cNvSpPr/>
          <p:nvPr/>
        </p:nvSpPr>
        <p:spPr>
          <a:xfrm>
            <a:off x="9836727" y="4391525"/>
            <a:ext cx="840509" cy="20574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15635" y="4251188"/>
            <a:ext cx="3928656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altLang="ja-JP" sz="2800" b="1" dirty="0" smtClean="0">
                <a:solidFill>
                  <a:srgbClr val="FF0000"/>
                </a:solidFill>
              </a:rPr>
              <a:t>Number of Members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20 (2016) </a:t>
            </a:r>
            <a:r>
              <a:rPr lang="en-US" altLang="ja-JP" sz="2400" dirty="0">
                <a:solidFill>
                  <a:prstClr val="black"/>
                </a:solidFill>
              </a:rPr>
              <a:t>	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6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Sponsored </a:t>
            </a:r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34" y="1831587"/>
            <a:ext cx="5979777" cy="4569206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Kenji Araki</a:t>
            </a:r>
            <a:r>
              <a:rPr lang="en-US" altLang="ja-JP" sz="2400" dirty="0"/>
              <a:t>, Sony EMCS Corp</a:t>
            </a:r>
            <a:r>
              <a:rPr lang="en-US" altLang="ja-JP" sz="2400" dirty="0" smtClean="0"/>
              <a:t>.</a:t>
            </a:r>
            <a:br>
              <a:rPr lang="en-US" altLang="ja-JP" sz="2400" dirty="0" smtClean="0"/>
            </a:br>
            <a:r>
              <a:rPr lang="en-US" altLang="ja-JP" sz="2400" b="1" i="1" dirty="0" smtClean="0"/>
              <a:t>Noise </a:t>
            </a:r>
            <a:r>
              <a:rPr lang="en-US" altLang="ja-JP" sz="2400" b="1" i="1" dirty="0"/>
              <a:t>Coupling Path Analysis for RF Interference </a:t>
            </a:r>
            <a:r>
              <a:rPr lang="en-US" altLang="ja-JP" sz="2400" b="1" i="1" dirty="0" smtClean="0"/>
              <a:t>Caused by </a:t>
            </a:r>
            <a:r>
              <a:rPr lang="en-US" altLang="ja-JP" sz="2400" b="1" i="1" dirty="0"/>
              <a:t>LCD Noise </a:t>
            </a:r>
            <a:r>
              <a:rPr lang="en-US" altLang="ja-JP" sz="2400" b="1" i="1" dirty="0" smtClean="0"/>
              <a:t>Modulation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2016 </a:t>
            </a:r>
            <a:r>
              <a:rPr lang="en-US" sz="2400" dirty="0" smtClean="0"/>
              <a:t>Japan Joint/Sendai Chapter Meeting</a:t>
            </a:r>
            <a:br>
              <a:rPr lang="en-US" sz="2400" dirty="0" smtClean="0"/>
            </a:br>
            <a:r>
              <a:rPr lang="en-US" sz="2400" dirty="0" smtClean="0"/>
              <a:t>- 2016 EMC Symposium Report</a:t>
            </a:r>
            <a:br>
              <a:rPr lang="en-US" sz="2400" dirty="0" smtClean="0"/>
            </a:br>
            <a:r>
              <a:rPr lang="en-US" sz="2400" dirty="0" smtClean="0"/>
              <a:t>- 6 Activity Reports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altLang="ja-JP" sz="2400" dirty="0"/>
              <a:t>(12/06/2016</a:t>
            </a:r>
            <a:r>
              <a:rPr lang="en-US" altLang="ja-JP" sz="2400" dirty="0" smtClean="0"/>
              <a:t>)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Masaaki </a:t>
            </a:r>
            <a:r>
              <a:rPr lang="en-US" sz="2800" b="1" dirty="0">
                <a:solidFill>
                  <a:srgbClr val="FF0000"/>
                </a:solidFill>
              </a:rPr>
              <a:t>Kobayashi</a:t>
            </a:r>
            <a:r>
              <a:rPr lang="en-US" sz="2400" dirty="0"/>
              <a:t>, </a:t>
            </a:r>
            <a:r>
              <a:rPr lang="en-US" sz="2400" dirty="0" smtClean="0"/>
              <a:t>M.K. Consultant</a:t>
            </a:r>
            <a:br>
              <a:rPr lang="en-US" sz="2400" dirty="0" smtClean="0"/>
            </a:br>
            <a:r>
              <a:rPr lang="en-US" sz="2400" b="1" i="1" dirty="0" smtClean="0">
                <a:cs typeface="Times New Roman" panose="02020603050405020304" pitchFamily="18" charset="0"/>
              </a:rPr>
              <a:t>The </a:t>
            </a:r>
            <a:r>
              <a:rPr lang="en-US" sz="2400" b="1" i="1" dirty="0">
                <a:cs typeface="Times New Roman" panose="02020603050405020304" pitchFamily="18" charset="0"/>
              </a:rPr>
              <a:t>Art of Electronic Warfare </a:t>
            </a:r>
            <a:r>
              <a:rPr lang="en-US" sz="2400" b="1" i="1" dirty="0" smtClean="0">
                <a:cs typeface="Times New Roman" panose="02020603050405020304" pitchFamily="18" charset="0"/>
              </a:rPr>
              <a:t>World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/>
              <a:t>Sendai Chapter </a:t>
            </a:r>
            <a:r>
              <a:rPr lang="en-US" altLang="ja-JP" sz="2400" dirty="0" smtClean="0"/>
              <a:t>Colloquium</a:t>
            </a:r>
            <a:br>
              <a:rPr lang="en-US" altLang="ja-JP" sz="2400" dirty="0" smtClean="0"/>
            </a:br>
            <a:r>
              <a:rPr lang="en-US" altLang="ja-JP" sz="2400" dirty="0"/>
              <a:t>(3/4/2017)</a:t>
            </a:r>
            <a:endParaRPr lang="en-US" sz="2400" b="1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5629" t="8927" r="2183"/>
          <a:stretch/>
        </p:blipFill>
        <p:spPr>
          <a:xfrm>
            <a:off x="6027821" y="2624214"/>
            <a:ext cx="6100011" cy="309433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7390524" y="5780894"/>
            <a:ext cx="3041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Lecture by </a:t>
            </a:r>
            <a:r>
              <a:rPr lang="en-US" altLang="ja-JP" b="1" dirty="0"/>
              <a:t>Masaaki Kobayashi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1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Co-Sponsored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34" y="1963939"/>
            <a:ext cx="5426324" cy="4569206"/>
          </a:xfrm>
        </p:spPr>
        <p:txBody>
          <a:bodyPr>
            <a:no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October EMCJ Meeting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27 talks, 107 attendees in two days</a:t>
            </a:r>
            <a:br>
              <a:rPr lang="en-US" altLang="ja-JP" sz="2400" dirty="0" smtClean="0"/>
            </a:br>
            <a:r>
              <a:rPr lang="en-US" altLang="ja-JP" sz="2400" dirty="0" smtClean="0">
                <a:solidFill>
                  <a:srgbClr val="000000"/>
                </a:solidFill>
              </a:rPr>
              <a:t>w/ EMCJ </a:t>
            </a:r>
            <a:r>
              <a:rPr lang="en-US" altLang="ja-JP" sz="2400" dirty="0">
                <a:solidFill>
                  <a:srgbClr val="000000"/>
                </a:solidFill>
              </a:rPr>
              <a:t>of  IEICE Communications </a:t>
            </a:r>
            <a:r>
              <a:rPr lang="en-US" altLang="ja-JP" sz="2400" dirty="0" smtClean="0">
                <a:solidFill>
                  <a:srgbClr val="000000"/>
                </a:solidFill>
              </a:rPr>
              <a:t>Society</a:t>
            </a:r>
            <a:br>
              <a:rPr lang="en-US" altLang="ja-JP" sz="2400" dirty="0" smtClean="0">
                <a:solidFill>
                  <a:srgbClr val="000000"/>
                </a:solidFill>
              </a:rPr>
            </a:br>
            <a:r>
              <a:rPr lang="en-US" altLang="ja-JP" sz="2400" dirty="0"/>
              <a:t>(10/20-21/2016)</a:t>
            </a:r>
            <a:r>
              <a:rPr lang="en-US" altLang="ja-JP" sz="2400" dirty="0" smtClean="0"/>
              <a:t> 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en-US" altLang="ja-JP" sz="2800" b="1" dirty="0" smtClean="0">
                <a:solidFill>
                  <a:srgbClr val="FF0000"/>
                </a:solidFill>
              </a:rPr>
              <a:t>Seiichi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Sampei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Osaka University</a:t>
            </a:r>
            <a:br>
              <a:rPr lang="en-US" altLang="ja-JP" sz="2400" dirty="0"/>
            </a:br>
            <a:r>
              <a:rPr lang="en-US" altLang="ja-JP" sz="2400" b="1" dirty="0"/>
              <a:t>Future social structure </a:t>
            </a:r>
            <a:r>
              <a:rPr lang="en-US" altLang="ja-JP" sz="2400" b="1" dirty="0" smtClean="0"/>
              <a:t>revolutionized </a:t>
            </a:r>
            <a:r>
              <a:rPr lang="en-US" altLang="ja-JP" sz="2400" b="1" dirty="0"/>
              <a:t>with progress of 5G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/>
              <a:t>Extreme Environment Electromagnetic Wave Sensing </a:t>
            </a:r>
            <a:r>
              <a:rPr lang="en-US" altLang="ja-JP" sz="2400" dirty="0" smtClean="0"/>
              <a:t>WS, 48 attendees</a:t>
            </a:r>
            <a:br>
              <a:rPr lang="en-US" altLang="ja-JP" sz="2400" dirty="0" smtClean="0"/>
            </a:br>
            <a:r>
              <a:rPr lang="en-US" altLang="ja-JP" sz="2400" dirty="0" smtClean="0"/>
              <a:t>(2/14/2017)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14211" y="1971955"/>
            <a:ext cx="6745716" cy="4569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b="1" dirty="0">
                <a:solidFill>
                  <a:srgbClr val="FF0000"/>
                </a:solidFill>
              </a:rPr>
              <a:t>Radio wave environment improvement technology corresponding to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broadening band-width unwanted </a:t>
            </a:r>
            <a:r>
              <a:rPr lang="en-US" altLang="ja-JP" sz="2800" b="1" dirty="0">
                <a:solidFill>
                  <a:srgbClr val="FF0000"/>
                </a:solidFill>
              </a:rPr>
              <a:t>radio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waves WS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400" dirty="0" smtClean="0"/>
              <a:t>2 plenary talks, 7 regular talks, 92 attendees</a:t>
            </a:r>
            <a:br>
              <a:rPr lang="en-US" altLang="ja-JP" sz="2400" dirty="0" smtClean="0"/>
            </a:br>
            <a:r>
              <a:rPr lang="en-US" altLang="ja-JP" sz="2400" dirty="0" smtClean="0"/>
              <a:t>(7/13/2017)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t="-1" b="13951"/>
          <a:stretch/>
        </p:blipFill>
        <p:spPr>
          <a:xfrm>
            <a:off x="5835317" y="4073396"/>
            <a:ext cx="6208294" cy="26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34" y="1997242"/>
            <a:ext cx="7483724" cy="470434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10 EMCJ Meetings</a:t>
            </a:r>
            <a:r>
              <a:rPr lang="en-US" altLang="ja-JP" sz="2800" dirty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/>
            </a:r>
            <a:br>
              <a:rPr lang="en-US" altLang="ja-JP" sz="2400" dirty="0" smtClean="0">
                <a:solidFill>
                  <a:srgbClr val="000000"/>
                </a:solidFill>
              </a:rPr>
            </a:br>
            <a:r>
              <a:rPr lang="en-US" altLang="ja-JP" sz="2400" dirty="0" smtClean="0">
                <a:solidFill>
                  <a:srgbClr val="000000"/>
                </a:solidFill>
              </a:rPr>
              <a:t>w</a:t>
            </a:r>
            <a:r>
              <a:rPr lang="en-US" altLang="ja-JP" sz="2400" dirty="0">
                <a:solidFill>
                  <a:srgbClr val="000000"/>
                </a:solidFill>
              </a:rPr>
              <a:t>/ EMCJ of  IEICE Communications </a:t>
            </a:r>
            <a:r>
              <a:rPr lang="en-US" altLang="ja-JP" sz="2400" dirty="0" smtClean="0">
                <a:solidFill>
                  <a:srgbClr val="000000"/>
                </a:solidFill>
              </a:rPr>
              <a:t>Society</a:t>
            </a:r>
            <a:br>
              <a:rPr lang="en-US" altLang="ja-JP" sz="2400" dirty="0" smtClean="0">
                <a:solidFill>
                  <a:srgbClr val="000000"/>
                </a:solidFill>
              </a:rPr>
            </a:br>
            <a:r>
              <a:rPr lang="en-US" altLang="ja-JP" sz="2400" dirty="0" smtClean="0">
                <a:solidFill>
                  <a:srgbClr val="000000"/>
                </a:solidFill>
              </a:rPr>
              <a:t>104 talks, including;</a:t>
            </a:r>
            <a:r>
              <a:rPr lang="en-US" altLang="ja-JP" sz="2400" dirty="0">
                <a:solidFill>
                  <a:srgbClr val="000000"/>
                </a:solidFill>
              </a:rPr>
              <a:t/>
            </a:r>
            <a:br>
              <a:rPr lang="en-US" altLang="ja-JP" sz="2400" dirty="0">
                <a:solidFill>
                  <a:srgbClr val="000000"/>
                </a:solidFill>
              </a:rPr>
            </a:b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  <a:t>EMC </a:t>
            </a:r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>Joint Workshop 2017, </a:t>
            </a: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  <a:t>Singapore</a:t>
            </a:r>
            <a:r>
              <a:rPr lang="en-US" altLang="ja-JP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ja-JP" sz="28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</a:rPr>
              <a:t>Nanyang Technological University, </a:t>
            </a:r>
            <a:r>
              <a:rPr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Singapore</a:t>
            </a:r>
            <a: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ja-JP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ja-JP" sz="2400" dirty="0" smtClean="0">
                <a:solidFill>
                  <a:schemeClr val="accent1">
                    <a:lumMod val="75000"/>
                  </a:schemeClr>
                </a:solidFill>
              </a:rPr>
              <a:t>23 talks (5/18-19/2017)</a:t>
            </a:r>
          </a:p>
          <a:p>
            <a:r>
              <a:rPr lang="en-US" altLang="ja-JP" sz="2800" b="1" dirty="0" smtClean="0">
                <a:solidFill>
                  <a:srgbClr val="FF0000"/>
                </a:solidFill>
              </a:rPr>
              <a:t>Technical Meeting on Magnetics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w/ Technical Committee on Magnetics, IEE of Japan</a:t>
            </a:r>
            <a:br>
              <a:rPr lang="en-US" altLang="ja-JP" sz="2400" dirty="0" smtClean="0"/>
            </a:br>
            <a:r>
              <a:rPr lang="en-US" altLang="ja-JP" sz="2400" dirty="0" smtClean="0"/>
              <a:t>7 talks (7/14/2017)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en-US" altLang="ja-JP" sz="2800" b="1" dirty="0" err="1" smtClean="0">
                <a:solidFill>
                  <a:srgbClr val="FF0000"/>
                </a:solidFill>
              </a:rPr>
              <a:t>Tasuku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Takagi</a:t>
            </a:r>
            <a:r>
              <a:rPr lang="en-US" altLang="ja-JP" sz="2400" dirty="0" smtClean="0">
                <a:solidFill>
                  <a:srgbClr val="000000"/>
                </a:solidFill>
              </a:rPr>
              <a:t>, Emeritus Professor, Tohoku University</a:t>
            </a:r>
            <a:br>
              <a:rPr lang="en-US" altLang="ja-JP" sz="2400" dirty="0" smtClean="0">
                <a:solidFill>
                  <a:srgbClr val="000000"/>
                </a:solidFill>
              </a:rPr>
            </a:br>
            <a:r>
              <a:rPr lang="en-US" altLang="ja-JP" sz="2400" b="1" dirty="0"/>
              <a:t>Reminiscence of EMC activities in </a:t>
            </a:r>
            <a:r>
              <a:rPr lang="en-US" altLang="ja-JP" sz="2400" b="1" dirty="0" smtClean="0"/>
              <a:t>Japan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w/ EMC Sendai Seminar, Tohoku University </a:t>
            </a:r>
            <a:br>
              <a:rPr lang="en-US" altLang="ja-JP" sz="2400" dirty="0" smtClean="0"/>
            </a:br>
            <a:r>
              <a:rPr lang="en-US" altLang="ja-JP" sz="2400" dirty="0" smtClean="0"/>
              <a:t>(10/21/2016)</a:t>
            </a:r>
            <a:endParaRPr lang="en-US" sz="2400" dirty="0" smtClean="0"/>
          </a:p>
          <a:p>
            <a:endParaRPr lang="en-US" sz="2400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5775158" y="3344779"/>
            <a:ext cx="1347537" cy="1143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5759110" y="3220451"/>
            <a:ext cx="13475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762000" y="96548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Supported Events</a:t>
            </a:r>
            <a:endParaRPr 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514" y="2030745"/>
            <a:ext cx="4751253" cy="231867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515" y="4478764"/>
            <a:ext cx="4751253" cy="223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34" y="1997242"/>
            <a:ext cx="11462166" cy="4704347"/>
          </a:xfrm>
        </p:spPr>
        <p:txBody>
          <a:bodyPr>
            <a:norm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2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Chapter Officer Meetings</a:t>
            </a:r>
            <a:r>
              <a:rPr lang="en-US" altLang="ja-JP" sz="2800" dirty="0" smtClean="0">
                <a:solidFill>
                  <a:srgbClr val="000000"/>
                </a:solidFill>
              </a:rPr>
              <a:t> </a:t>
            </a:r>
            <a:r>
              <a:rPr lang="en-US" altLang="ja-JP" sz="2400" dirty="0" smtClean="0">
                <a:solidFill>
                  <a:srgbClr val="000000"/>
                </a:solidFill>
              </a:rPr>
              <a:t/>
            </a:r>
            <a:br>
              <a:rPr lang="en-US" altLang="ja-JP" sz="2400" dirty="0" smtClean="0">
                <a:solidFill>
                  <a:srgbClr val="000000"/>
                </a:solidFill>
              </a:rPr>
            </a:br>
            <a:r>
              <a:rPr lang="en-US" altLang="ja-JP" sz="2400" dirty="0">
                <a:solidFill>
                  <a:srgbClr val="000000"/>
                </a:solidFill>
              </a:rPr>
              <a:t>C</a:t>
            </a:r>
            <a:r>
              <a:rPr lang="en-US" altLang="ja-JP" sz="2400" dirty="0" smtClean="0">
                <a:solidFill>
                  <a:srgbClr val="000000"/>
                </a:solidFill>
              </a:rPr>
              <a:t>hapter sponsoring, co-sponsoring and supporting event planning, </a:t>
            </a:r>
            <a:br>
              <a:rPr lang="en-US" altLang="ja-JP" sz="2400" dirty="0" smtClean="0">
                <a:solidFill>
                  <a:srgbClr val="000000"/>
                </a:solidFill>
              </a:rPr>
            </a:br>
            <a:r>
              <a:rPr lang="en-US" altLang="ja-JP" sz="2400" dirty="0" smtClean="0">
                <a:solidFill>
                  <a:srgbClr val="000000"/>
                </a:solidFill>
              </a:rPr>
              <a:t>3/3/2017, 5/18/2017, and online meetings</a:t>
            </a:r>
            <a:endParaRPr lang="en-US" altLang="ja-JP" sz="2400" dirty="0" smtClean="0"/>
          </a:p>
          <a:p>
            <a:pPr>
              <a:spcBef>
                <a:spcPts val="1200"/>
              </a:spcBef>
            </a:pPr>
            <a:r>
              <a:rPr lang="en-US" altLang="ja-JP" sz="2800" b="1" dirty="0" smtClean="0">
                <a:solidFill>
                  <a:srgbClr val="FF0000"/>
                </a:solidFill>
              </a:rPr>
              <a:t>Guest attendance to the IEEE </a:t>
            </a:r>
            <a:r>
              <a:rPr lang="en-US" altLang="ja-JP" sz="2800" b="1" dirty="0">
                <a:solidFill>
                  <a:srgbClr val="FF0000"/>
                </a:solidFill>
              </a:rPr>
              <a:t>EMC Society Board of Directors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Meeting</a:t>
            </a:r>
            <a:br>
              <a:rPr lang="en-US" altLang="ja-JP" sz="2800" b="1" dirty="0" smtClean="0">
                <a:solidFill>
                  <a:srgbClr val="FF0000"/>
                </a:solidFill>
              </a:rPr>
            </a:br>
            <a:r>
              <a:rPr lang="en-US" altLang="ja-JP" sz="2400" dirty="0" smtClean="0">
                <a:solidFill>
                  <a:srgbClr val="000000"/>
                </a:solidFill>
              </a:rPr>
              <a:t>Chapter chair attended the meeting to learn more about the EMC society.</a:t>
            </a:r>
            <a:br>
              <a:rPr lang="en-US" altLang="ja-JP" sz="2400" dirty="0" smtClean="0">
                <a:solidFill>
                  <a:srgbClr val="000000"/>
                </a:solidFill>
              </a:rPr>
            </a:br>
            <a:r>
              <a:rPr lang="en-US" altLang="ja-JP" sz="2400" dirty="0" smtClean="0"/>
              <a:t>(3/27-28/2017)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 smtClean="0"/>
              <a:t>Non Technical Events</a:t>
            </a:r>
            <a:endParaRPr 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3" b="26369"/>
          <a:stretch/>
        </p:blipFill>
        <p:spPr>
          <a:xfrm>
            <a:off x="1034719" y="4591085"/>
            <a:ext cx="8494294" cy="2050347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6978316" y="4470768"/>
            <a:ext cx="0" cy="305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3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63</Words>
  <Application>Microsoft Office PowerPoint</Application>
  <PresentationFormat>ワイド画面</PresentationFormat>
  <Paragraphs>26</Paragraphs>
  <Slides>6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ＭＳ Ｐゴシック</vt:lpstr>
      <vt:lpstr>Yu Gothic</vt:lpstr>
      <vt:lpstr>Arial</vt:lpstr>
      <vt:lpstr>Calibri</vt:lpstr>
      <vt:lpstr>Calibri Light</vt:lpstr>
      <vt:lpstr>Times New Roman</vt:lpstr>
      <vt:lpstr>Office Theme</vt:lpstr>
      <vt:lpstr>Custom Design</vt:lpstr>
      <vt:lpstr>PowerPoint プレゼンテーション</vt:lpstr>
      <vt:lpstr>Sendai Chapter Aug. 2016 – July 2017</vt:lpstr>
      <vt:lpstr>Sponsored Events</vt:lpstr>
      <vt:lpstr>Co-Sponsored Events</vt:lpstr>
      <vt:lpstr>PowerPoint プレゼンテーション</vt:lpstr>
      <vt:lpstr>Non Technical Events</vt:lpstr>
    </vt:vector>
  </TitlesOfParts>
  <Company>ATG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lastModifiedBy>Yamaguchi</cp:lastModifiedBy>
  <cp:revision>62</cp:revision>
  <dcterms:created xsi:type="dcterms:W3CDTF">2015-07-29T21:35:17Z</dcterms:created>
  <dcterms:modified xsi:type="dcterms:W3CDTF">2017-07-28T12:30:34Z</dcterms:modified>
</cp:coreProperties>
</file>